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9144000" cy="6858000" type="screen4x3"/>
  <p:notesSz cx="7102475" cy="10231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24" autoAdjust="0"/>
  </p:normalViewPr>
  <p:slideViewPr>
    <p:cSldViewPr>
      <p:cViewPr>
        <p:scale>
          <a:sx n="77" d="100"/>
          <a:sy n="77" d="100"/>
        </p:scale>
        <p:origin x="-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gif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4071942"/>
            <a:ext cx="6696092" cy="1828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Baltic catering group</a:t>
            </a:r>
            <a:br>
              <a:rPr lang="en-US" sz="4000" dirty="0" smtClean="0"/>
            </a:br>
            <a:r>
              <a:rPr lang="ru-RU" sz="4000" dirty="0" smtClean="0"/>
              <a:t>Балтик  Кейтеринг    Групп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Выездное ресторанное обслуживание</a:t>
            </a:r>
            <a:endParaRPr lang="ru-RU" dirty="0"/>
          </a:p>
        </p:txBody>
      </p:sp>
      <p:pic>
        <p:nvPicPr>
          <p:cNvPr id="4" name="Рисунок 3" descr="DSC05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1123" y="714356"/>
            <a:ext cx="2149291" cy="2571744"/>
          </a:xfrm>
          <a:prstGeom prst="rect">
            <a:avLst/>
          </a:prstGeom>
        </p:spPr>
      </p:pic>
      <p:pic>
        <p:nvPicPr>
          <p:cNvPr id="5" name="Рисунок 4" descr="DSC01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714356"/>
            <a:ext cx="3855519" cy="2561974"/>
          </a:xfrm>
          <a:prstGeom prst="rect">
            <a:avLst/>
          </a:prstGeom>
        </p:spPr>
      </p:pic>
      <p:pic>
        <p:nvPicPr>
          <p:cNvPr id="6" name="Рисунок 5" descr="DSC01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5686" y="1035825"/>
            <a:ext cx="2571771" cy="192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ОАО «Ростелеком»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sz="1400" dirty="0" smtClean="0"/>
              <a:t>Team building</a:t>
            </a:r>
            <a:r>
              <a:rPr lang="ru-RU" sz="1400" dirty="0" smtClean="0"/>
              <a:t>. Барбекю для 300 персон</a:t>
            </a:r>
          </a:p>
          <a:p>
            <a:pPr algn="ctr"/>
            <a:r>
              <a:rPr lang="ru-RU" sz="1400" dirty="0" smtClean="0"/>
              <a:t>Новогодний корпоративный банкет для 150 персон в Кировском павильоне</a:t>
            </a:r>
          </a:p>
          <a:p>
            <a:pPr algn="ctr"/>
            <a:r>
              <a:rPr lang="en-US" sz="1400" dirty="0" smtClean="0"/>
              <a:t>Family Day</a:t>
            </a:r>
            <a:r>
              <a:rPr lang="ru-RU" sz="1400" dirty="0" smtClean="0"/>
              <a:t>. Барбекю</a:t>
            </a:r>
            <a:r>
              <a:rPr lang="en-US" sz="1400" dirty="0" smtClean="0"/>
              <a:t> </a:t>
            </a:r>
            <a:r>
              <a:rPr lang="ru-RU" sz="1400" dirty="0" smtClean="0"/>
              <a:t>для 300 персон</a:t>
            </a:r>
            <a:endParaRPr lang="en-US" sz="1400" dirty="0" smtClean="0"/>
          </a:p>
          <a:p>
            <a:pPr algn="ctr"/>
            <a:r>
              <a:rPr lang="ru-RU" sz="1400" dirty="0" smtClean="0"/>
              <a:t>Новогодний корпоративный банкет для 250 персон в МДЦ</a:t>
            </a:r>
          </a:p>
          <a:p>
            <a:pPr algn="ctr"/>
            <a:r>
              <a:rPr lang="ru-RU" sz="1400" dirty="0" smtClean="0"/>
              <a:t>День здоровья. Барбекю для 300 персон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2007-07-09 20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1571636" cy="2095515"/>
          </a:xfrm>
          <a:prstGeom prst="rect">
            <a:avLst/>
          </a:prstGeom>
        </p:spPr>
      </p:pic>
      <p:pic>
        <p:nvPicPr>
          <p:cNvPr id="6" name="Рисунок 5" descr="DSCN1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572008"/>
            <a:ext cx="2714645" cy="2035984"/>
          </a:xfrm>
          <a:prstGeom prst="rect">
            <a:avLst/>
          </a:prstGeom>
        </p:spPr>
      </p:pic>
      <p:pic>
        <p:nvPicPr>
          <p:cNvPr id="7" name="Рисунок 6" descr="Ростелек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204864"/>
            <a:ext cx="1571604" cy="2163266"/>
          </a:xfrm>
          <a:prstGeom prst="rect">
            <a:avLst/>
          </a:prstGeom>
        </p:spPr>
      </p:pic>
      <p:pic>
        <p:nvPicPr>
          <p:cNvPr id="8" name="Рисунок 7" descr="DSCN18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572008"/>
            <a:ext cx="2711949" cy="2033962"/>
          </a:xfrm>
          <a:prstGeom prst="rect">
            <a:avLst/>
          </a:prstGeom>
        </p:spPr>
      </p:pic>
      <p:pic>
        <p:nvPicPr>
          <p:cNvPr id="9" name="Рисунок 8" descr="Изображение-2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068960"/>
            <a:ext cx="2107389" cy="1404926"/>
          </a:xfrm>
          <a:prstGeom prst="rect">
            <a:avLst/>
          </a:prstGeom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3068960"/>
            <a:ext cx="1857388" cy="1379455"/>
          </a:xfrm>
          <a:prstGeom prst="rect">
            <a:avLst/>
          </a:prstGeom>
        </p:spPr>
      </p:pic>
      <p:pic>
        <p:nvPicPr>
          <p:cNvPr id="2050" name="Picture 2" descr="C:\Users\User\Desktop\Фотографии отобранные\банкеты микс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509120"/>
            <a:ext cx="302443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ITE Primexpo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Фуршет для 1200 персон в Смольном соборе</a:t>
            </a:r>
          </a:p>
          <a:p>
            <a:pPr algn="ctr"/>
            <a:r>
              <a:rPr lang="ru-RU" sz="1400" dirty="0" smtClean="0"/>
              <a:t>Фуршет для 600 персон в МДЦ</a:t>
            </a:r>
          </a:p>
          <a:p>
            <a:pPr algn="ctr"/>
            <a:r>
              <a:rPr lang="ru-RU" sz="1400" dirty="0" smtClean="0"/>
              <a:t>Фуршет для 500 персон в МДЦ</a:t>
            </a:r>
          </a:p>
          <a:p>
            <a:pPr algn="ctr"/>
            <a:r>
              <a:rPr lang="ru-RU" sz="1400" dirty="0" smtClean="0"/>
              <a:t>Барбекю для 120 персон на теплоходе</a:t>
            </a:r>
          </a:p>
          <a:p>
            <a:pPr algn="ctr"/>
            <a:r>
              <a:rPr lang="ru-RU" sz="1400" dirty="0" smtClean="0"/>
              <a:t>Коктейли для 150 персон и многое другое</a:t>
            </a:r>
            <a:endParaRPr lang="ru-RU" sz="1400" dirty="0"/>
          </a:p>
        </p:txBody>
      </p:sp>
      <p:pic>
        <p:nvPicPr>
          <p:cNvPr id="4" name="Рисунок 3" descr="Изображение 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143380"/>
            <a:ext cx="1671928" cy="2500330"/>
          </a:xfrm>
          <a:prstGeom prst="rect">
            <a:avLst/>
          </a:prstGeom>
        </p:spPr>
      </p:pic>
      <p:pic>
        <p:nvPicPr>
          <p:cNvPr id="6" name="Рисунок 5" descr="DSC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43380"/>
            <a:ext cx="1673775" cy="2500330"/>
          </a:xfrm>
          <a:prstGeom prst="rect">
            <a:avLst/>
          </a:prstGeom>
        </p:spPr>
      </p:pic>
      <p:pic>
        <p:nvPicPr>
          <p:cNvPr id="7" name="Рисунок 6" descr="DSC_0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71744"/>
            <a:ext cx="2117531" cy="1417521"/>
          </a:xfrm>
          <a:prstGeom prst="rect">
            <a:avLst/>
          </a:prstGeom>
        </p:spPr>
      </p:pic>
      <p:pic>
        <p:nvPicPr>
          <p:cNvPr id="8" name="Рисунок 7" descr="ООО Примэксп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4143380"/>
            <a:ext cx="1816480" cy="2500330"/>
          </a:xfrm>
          <a:prstGeom prst="rect">
            <a:avLst/>
          </a:prstGeom>
        </p:spPr>
      </p:pic>
      <p:pic>
        <p:nvPicPr>
          <p:cNvPr id="10" name="Рисунок 9" descr="Изображение-2 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4143380"/>
            <a:ext cx="1666886" cy="2500330"/>
          </a:xfrm>
          <a:prstGeom prst="rect">
            <a:avLst/>
          </a:prstGeom>
        </p:spPr>
      </p:pic>
      <p:pic>
        <p:nvPicPr>
          <p:cNvPr id="13" name="Рисунок 12" descr="Коктейльные столы для гостей Смольны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4143380"/>
            <a:ext cx="1500198" cy="2500330"/>
          </a:xfrm>
          <a:prstGeom prst="rect">
            <a:avLst/>
          </a:prstGeom>
        </p:spPr>
      </p:pic>
      <p:pic>
        <p:nvPicPr>
          <p:cNvPr id="15" name="Рисунок 14" descr="Изображение 0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428868"/>
            <a:ext cx="2308439" cy="1541466"/>
          </a:xfrm>
          <a:prstGeom prst="rect">
            <a:avLst/>
          </a:prstGeom>
        </p:spPr>
      </p:pic>
      <p:pic>
        <p:nvPicPr>
          <p:cNvPr id="18" name="Рисунок 17" descr="DSC012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3071810"/>
            <a:ext cx="1346783" cy="894931"/>
          </a:xfrm>
          <a:prstGeom prst="rect">
            <a:avLst/>
          </a:prstGeom>
        </p:spPr>
      </p:pic>
      <p:pic>
        <p:nvPicPr>
          <p:cNvPr id="19" name="Рисунок 18" descr="IMG_188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3071810"/>
            <a:ext cx="1357290" cy="904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BCG </a:t>
            </a:r>
            <a:r>
              <a:rPr lang="ru-RU" dirty="0" smtClean="0"/>
              <a:t>для Вас</a:t>
            </a:r>
            <a:endParaRPr lang="ru-RU" dirty="0"/>
          </a:p>
        </p:txBody>
      </p:sp>
      <p:pic>
        <p:nvPicPr>
          <p:cNvPr id="6" name="Содержимое 5" descr="anna-oleg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643050"/>
            <a:ext cx="3643338" cy="2962609"/>
          </a:xfrm>
        </p:spPr>
      </p:pic>
      <p:pic>
        <p:nvPicPr>
          <p:cNvPr id="8" name="Рисунок 7" descr="рос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2286016" cy="1524755"/>
          </a:xfrm>
          <a:prstGeom prst="rect">
            <a:avLst/>
          </a:prstGeom>
        </p:spPr>
      </p:pic>
      <p:pic>
        <p:nvPicPr>
          <p:cNvPr id="9" name="Рисунок 8" descr="_pn-0Ckir8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4429132"/>
            <a:ext cx="1660934" cy="2214578"/>
          </a:xfrm>
          <a:prstGeom prst="rect">
            <a:avLst/>
          </a:prstGeom>
        </p:spPr>
      </p:pic>
      <p:pic>
        <p:nvPicPr>
          <p:cNvPr id="10" name="Рисунок 9" descr="бур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429132"/>
            <a:ext cx="1643074" cy="2190765"/>
          </a:xfrm>
          <a:prstGeom prst="rect">
            <a:avLst/>
          </a:prstGeom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1" y="1700808"/>
            <a:ext cx="2259497" cy="1584176"/>
          </a:xfrm>
          <a:prstGeom prst="rect">
            <a:avLst/>
          </a:prstGeom>
        </p:spPr>
      </p:pic>
      <p:pic>
        <p:nvPicPr>
          <p:cNvPr id="14" name="Рисунок 13" descr="DSCN2981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571611"/>
            <a:ext cx="2259508" cy="1641053"/>
          </a:xfrm>
          <a:prstGeom prst="rect">
            <a:avLst/>
          </a:prstGeom>
        </p:spPr>
      </p:pic>
      <p:pic>
        <p:nvPicPr>
          <p:cNvPr id="1026" name="Picture 2" descr="C:\Users\User\Desktop\Фотографии отобранные\выезд Павильон Роз\27 мая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941168"/>
            <a:ext cx="2304256" cy="1656184"/>
          </a:xfrm>
          <a:prstGeom prst="rect">
            <a:avLst/>
          </a:prstGeom>
          <a:noFill/>
        </p:spPr>
      </p:pic>
      <p:pic>
        <p:nvPicPr>
          <p:cNvPr id="1027" name="Picture 3" descr="C:\Users\User\Desktop\Фотографии отобранные\банкеты микс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645024"/>
            <a:ext cx="22138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сотрудничестве с 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Надеемся на сотрудничество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благодарим за внимание!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КОНТАКТЫ</a:t>
            </a:r>
            <a:r>
              <a:rPr lang="en-US" sz="2000" b="1" dirty="0" smtClean="0">
                <a:solidFill>
                  <a:schemeClr val="accent2"/>
                </a:solidFill>
              </a:rPr>
              <a:t> BCG</a:t>
            </a:r>
            <a:r>
              <a:rPr lang="ru-RU" sz="2000" b="1" dirty="0" smtClean="0">
                <a:solidFill>
                  <a:schemeClr val="accent2"/>
                </a:solidFill>
              </a:rPr>
              <a:t>: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Baltic Catering Group                     </a:t>
            </a:r>
            <a:r>
              <a:rPr lang="ru-RU" sz="2000" b="1" dirty="0" err="1" smtClean="0">
                <a:solidFill>
                  <a:schemeClr val="accent2"/>
                </a:solidFill>
              </a:rPr>
              <a:t>Балтик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Кейтеринг</a:t>
            </a:r>
            <a:r>
              <a:rPr lang="ru-RU" sz="2000" b="1" dirty="0" smtClean="0">
                <a:solidFill>
                  <a:schemeClr val="accent2"/>
                </a:solidFill>
              </a:rPr>
              <a:t> Групп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 smtClean="0"/>
              <a:t>Россия, 195196, Санкт-Петербург, </a:t>
            </a:r>
            <a:r>
              <a:rPr lang="ru-RU" sz="2000" dirty="0" err="1" smtClean="0"/>
              <a:t>Малоохтинский</a:t>
            </a:r>
            <a:r>
              <a:rPr lang="ru-RU" sz="2000" dirty="0" smtClean="0"/>
              <a:t> пр. д. 94</a:t>
            </a:r>
          </a:p>
          <a:p>
            <a:pPr algn="ctr">
              <a:lnSpc>
                <a:spcPct val="80000"/>
              </a:lnSpc>
              <a:buNone/>
            </a:pPr>
            <a:endParaRPr lang="ru-RU" sz="2000" dirty="0" smtClean="0">
              <a:solidFill>
                <a:srgbClr val="00B05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(812) 715-83-02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00B050"/>
                </a:solidFill>
              </a:rPr>
              <a:t>Группа В Контакте   </a:t>
            </a:r>
            <a:r>
              <a:rPr lang="en-US" sz="2000" dirty="0">
                <a:solidFill>
                  <a:srgbClr val="00B050"/>
                </a:solidFill>
              </a:rPr>
              <a:t>vk.com/</a:t>
            </a:r>
            <a:r>
              <a:rPr lang="en-US" sz="2000" dirty="0" err="1">
                <a:solidFill>
                  <a:srgbClr val="00B050"/>
                </a:solidFill>
              </a:rPr>
              <a:t>balticcatering</a:t>
            </a:r>
            <a:endParaRPr lang="ru-RU" sz="2000" dirty="0" smtClean="0">
              <a:solidFill>
                <a:srgbClr val="00B050"/>
              </a:solidFill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 err="1" smtClean="0">
                <a:solidFill>
                  <a:srgbClr val="00B050"/>
                </a:solidFill>
              </a:rPr>
              <a:t>Инстаграм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#</a:t>
            </a:r>
            <a:r>
              <a:rPr lang="en-US" sz="2000" b="1" dirty="0" err="1" smtClean="0">
                <a:solidFill>
                  <a:srgbClr val="00B050"/>
                </a:solidFill>
              </a:rPr>
              <a:t>baltic_catering_group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sz="2000" b="1" dirty="0" smtClean="0"/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E-mail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2"/>
                </a:solidFill>
              </a:rPr>
              <a:t>baltic-catering@mail.ru</a:t>
            </a:r>
          </a:p>
          <a:p>
            <a:pPr algn="ctr">
              <a:lnSpc>
                <a:spcPct val="80000"/>
              </a:lnSpc>
            </a:pPr>
            <a:endParaRPr lang="ru-RU" sz="20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www.baltic-catering.ru</a:t>
            </a: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Вы с нами, мы с Вами, мы вместе!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*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8153400" cy="4495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ru-RU" dirty="0" smtClean="0"/>
              <a:t>1. О компании </a:t>
            </a:r>
            <a:r>
              <a:rPr lang="en-US" dirty="0" smtClean="0"/>
              <a:t>BCG</a:t>
            </a:r>
            <a:endParaRPr lang="ru-RU" dirty="0" smtClean="0"/>
          </a:p>
          <a:p>
            <a:r>
              <a:rPr lang="ru-RU" dirty="0" smtClean="0"/>
              <a:t>2. Об услугах </a:t>
            </a:r>
            <a:r>
              <a:rPr lang="en-US" dirty="0" smtClean="0"/>
              <a:t>BCG</a:t>
            </a:r>
            <a:endParaRPr lang="ru-RU" dirty="0" smtClean="0"/>
          </a:p>
          <a:p>
            <a:r>
              <a:rPr lang="ru-RU" dirty="0" smtClean="0"/>
              <a:t>3. Об успехах </a:t>
            </a:r>
            <a:r>
              <a:rPr lang="en-US" dirty="0" smtClean="0"/>
              <a:t>BCG</a:t>
            </a:r>
            <a:endParaRPr lang="ru-RU" dirty="0" smtClean="0"/>
          </a:p>
          <a:p>
            <a:r>
              <a:rPr lang="ru-RU" dirty="0" smtClean="0"/>
              <a:t>4. О сотрудничестве с нами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Baltic Catering Group </a:t>
            </a:r>
            <a:r>
              <a:rPr lang="ru-RU" dirty="0" smtClean="0"/>
              <a:t> БАЛТИК КЕЙТЕРИНГ ГРУПП</a:t>
            </a:r>
          </a:p>
          <a:p>
            <a:endParaRPr lang="ru-RU" sz="900" dirty="0" smtClean="0"/>
          </a:p>
          <a:p>
            <a:r>
              <a:rPr lang="ru-RU" sz="900" dirty="0" smtClean="0"/>
              <a:t>* -, Буров Н.В.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О компании </a:t>
            </a:r>
            <a:r>
              <a:rPr lang="en-US" dirty="0" smtClean="0"/>
              <a:t>BCG</a:t>
            </a:r>
            <a:r>
              <a:rPr lang="ru-RU" dirty="0" smtClean="0"/>
              <a:t>. Мы с Вами!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Компания </a:t>
            </a:r>
            <a:r>
              <a:rPr lang="ru-RU" b="1" dirty="0" smtClean="0"/>
              <a:t>Балтик Кейтеринг Групп </a:t>
            </a:r>
            <a:r>
              <a:rPr lang="en-US" b="1" dirty="0" smtClean="0"/>
              <a:t> </a:t>
            </a:r>
            <a:r>
              <a:rPr lang="ru-RU" b="1" dirty="0" smtClean="0"/>
              <a:t>основана в 2003 г.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2"/>
                </a:solidFill>
              </a:rPr>
              <a:t>В 2013 году компания </a:t>
            </a:r>
            <a:r>
              <a:rPr lang="en-US" dirty="0" smtClean="0">
                <a:solidFill>
                  <a:schemeClr val="accent2"/>
                </a:solidFill>
              </a:rPr>
              <a:t>BCG</a:t>
            </a:r>
            <a:r>
              <a:rPr lang="ru-RU" dirty="0" smtClean="0">
                <a:solidFill>
                  <a:schemeClr val="accent2"/>
                </a:solidFill>
              </a:rPr>
              <a:t> отметила свое 10-летие! </a:t>
            </a:r>
          </a:p>
          <a:p>
            <a:r>
              <a:rPr lang="ru-RU" dirty="0" smtClean="0"/>
              <a:t>Компания успешно работает                                                              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области выездного ресторанного обслуживания                          в Санкт-Петербурге,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рынке Северо-Запада России.</a:t>
            </a:r>
          </a:p>
          <a:p>
            <a:r>
              <a:rPr lang="ru-RU" dirty="0" smtClean="0"/>
              <a:t>Ежедневно мы сталкиваемся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 задачей организации событийного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кейтеринга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с организацией питания людей</a:t>
            </a:r>
          </a:p>
          <a:p>
            <a:r>
              <a:rPr lang="ru-RU" dirty="0" smtClean="0"/>
              <a:t>Мы надежные партнеры для наших клиентов                                 и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заинтересованы в многолетнем сотрудничестве</a:t>
            </a:r>
          </a:p>
          <a:p>
            <a:r>
              <a:rPr lang="ru-RU" dirty="0" smtClean="0"/>
              <a:t>Оценкой качества нашей работы мы считаем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положительные отзывы и повторное обращение клиентов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2. </a:t>
            </a:r>
            <a:r>
              <a:rPr lang="en-US" dirty="0" smtClean="0"/>
              <a:t>BCG- </a:t>
            </a:r>
            <a:r>
              <a:rPr lang="ru-RU" dirty="0" smtClean="0"/>
              <a:t>Вы с нами! Услуги.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Предоставляем услуги в сфере организации                                                                                                              выездного ресторанного обслуживания:</a:t>
            </a:r>
          </a:p>
          <a:p>
            <a:r>
              <a:rPr lang="ru-RU" dirty="0" smtClean="0"/>
              <a:t>Коктейли, фуршеты, презентации</a:t>
            </a:r>
          </a:p>
          <a:p>
            <a:r>
              <a:rPr lang="ru-RU" dirty="0" smtClean="0"/>
              <a:t>Банкеты, </a:t>
            </a:r>
            <a:r>
              <a:rPr lang="ru-RU" dirty="0" err="1" smtClean="0"/>
              <a:t>Гала-ужины</a:t>
            </a:r>
            <a:r>
              <a:rPr lang="ru-RU" dirty="0" smtClean="0"/>
              <a:t>, </a:t>
            </a:r>
            <a:r>
              <a:rPr lang="ru-RU" dirty="0" err="1" smtClean="0"/>
              <a:t>Гала-приемы</a:t>
            </a:r>
            <a:endParaRPr lang="ru-RU" dirty="0" smtClean="0"/>
          </a:p>
          <a:p>
            <a:r>
              <a:rPr lang="ru-RU" dirty="0" smtClean="0"/>
              <a:t>Кофе-брейки и деловые обеды на конференциях, семинарах и тренингах; </a:t>
            </a:r>
          </a:p>
          <a:p>
            <a:r>
              <a:rPr lang="ru-RU" dirty="0" smtClean="0"/>
              <a:t>Юбилеи, свадьбы и иные мероприятия для частных лиц</a:t>
            </a:r>
          </a:p>
          <a:p>
            <a:r>
              <a:rPr lang="ru-RU" dirty="0" smtClean="0"/>
              <a:t>Корпоративные мероприятия, барбекю, </a:t>
            </a:r>
            <a:r>
              <a:rPr lang="en-US" dirty="0" smtClean="0"/>
              <a:t>Family Day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Мероприятия, проведенные  Балтик Кейтеринг Групп –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это Событие для Вас, Ваших сотрудников и гостей - незабываемое, эксклюзивное и запоминающееся.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Специальная услуга – подбор помещения для мероприятия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Успехи </a:t>
            </a:r>
            <a:r>
              <a:rPr lang="en-US" dirty="0" smtClean="0"/>
              <a:t>BCG</a:t>
            </a:r>
            <a:r>
              <a:rPr lang="ru-RU" dirty="0" smtClean="0"/>
              <a:t> – мы вместе!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Мы обслужили более 80 тысяч гостей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Обслужили более 300 Заказчиков</a:t>
            </a:r>
          </a:p>
          <a:p>
            <a:r>
              <a:rPr lang="ru-RU" dirty="0" smtClean="0"/>
              <a:t>Имеем более 40 благодарственных писем (Силовые машины, завод Алмаз-Антей, ИКЕА, Фестиваль Почетные граждане Санкт-Петербурга, </a:t>
            </a:r>
            <a:r>
              <a:rPr lang="ru-RU" dirty="0" err="1" smtClean="0"/>
              <a:t>Ростелеком</a:t>
            </a:r>
            <a:r>
              <a:rPr lang="ru-RU" dirty="0" smtClean="0"/>
              <a:t> и другие)</a:t>
            </a:r>
          </a:p>
          <a:p>
            <a:r>
              <a:rPr lang="ru-RU" dirty="0" smtClean="0"/>
              <a:t>Повысили квалификацию более 50 своих сотрудников и более 10 специалистов за рубежом и в рамках международных программ.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Развили собственную материально-техническую базу для полного обслуживания 1500 персон. За 1 день – мы  дважды успешно обслужили по 3750 персон (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Тойота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Мортор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)!</a:t>
            </a:r>
          </a:p>
          <a:p>
            <a:r>
              <a:rPr lang="ru-RU" dirty="0" smtClean="0"/>
              <a:t>Накопленный нашими специалистами опыт в области выездного ресторанного обслуживания оценили многие компании и статусные лица. Некоторые из них: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Клиент </a:t>
            </a:r>
            <a:r>
              <a:rPr lang="en-US" sz="2800" dirty="0" smtClean="0"/>
              <a:t>BCG</a:t>
            </a:r>
            <a:r>
              <a:rPr lang="ru-RU" sz="2800" dirty="0" smtClean="0"/>
              <a:t>  </a:t>
            </a:r>
            <a:r>
              <a:rPr lang="en-US" sz="2800" dirty="0" smtClean="0"/>
              <a:t>                        </a:t>
            </a:r>
            <a:r>
              <a:rPr lang="ru-RU" sz="2800" dirty="0" smtClean="0"/>
              <a:t>                 Партнер </a:t>
            </a:r>
            <a:r>
              <a:rPr lang="en-US" sz="2800" dirty="0" smtClean="0"/>
              <a:t>BCG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DSC_03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979580"/>
            <a:ext cx="3936479" cy="2664129"/>
          </a:xfrm>
        </p:spPr>
      </p:pic>
      <p:pic>
        <p:nvPicPr>
          <p:cNvPr id="7" name="Рисунок 6" descr="мет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3786214" cy="2261345"/>
          </a:xfrm>
          <a:prstGeom prst="rect">
            <a:avLst/>
          </a:prstGeom>
        </p:spPr>
      </p:pic>
      <p:pic>
        <p:nvPicPr>
          <p:cNvPr id="8" name="Рисунок 7" descr="DSC01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9321" y="4481217"/>
            <a:ext cx="2574732" cy="1756182"/>
          </a:xfrm>
          <a:prstGeom prst="rect">
            <a:avLst/>
          </a:prstGeom>
        </p:spPr>
      </p:pic>
      <p:pic>
        <p:nvPicPr>
          <p:cNvPr id="9" name="Рисунок 8" descr="DSC016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067470" y="4494872"/>
            <a:ext cx="2580171" cy="1714511"/>
          </a:xfrm>
          <a:prstGeom prst="rect">
            <a:avLst/>
          </a:prstGeom>
        </p:spPr>
      </p:pic>
      <p:pic>
        <p:nvPicPr>
          <p:cNvPr id="10" name="Рисунок 9" descr="холодные закус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1785926"/>
            <a:ext cx="3883043" cy="2000264"/>
          </a:xfrm>
          <a:prstGeom prst="rect">
            <a:avLst/>
          </a:prstGeom>
        </p:spPr>
      </p:pic>
      <p:pic>
        <p:nvPicPr>
          <p:cNvPr id="1026" name="Picture 2" descr="C:\Users\admin\Pictures\Фирмы\Metro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85728"/>
            <a:ext cx="2490676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logo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786431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logo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428604"/>
            <a:ext cx="2571768" cy="891943"/>
          </a:xfrm>
        </p:spPr>
      </p:pic>
      <p:pic>
        <p:nvPicPr>
          <p:cNvPr id="6" name="Рисунок 5" descr="1 ту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857760"/>
            <a:ext cx="2857520" cy="1857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57161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Корпоративный шведский стол «Восточная сказка» 400 персон</a:t>
            </a:r>
          </a:p>
          <a:p>
            <a:pPr algn="ctr"/>
            <a:r>
              <a:rPr lang="ru-RU" sz="1400" dirty="0" smtClean="0"/>
              <a:t>Корпоративный шведский стол «</a:t>
            </a:r>
            <a:r>
              <a:rPr lang="en-US" sz="1400" dirty="0" smtClean="0"/>
              <a:t>Halloween-party</a:t>
            </a:r>
            <a:r>
              <a:rPr lang="ru-RU" sz="1400" dirty="0" smtClean="0"/>
              <a:t>»  400 персон</a:t>
            </a:r>
          </a:p>
          <a:p>
            <a:pPr algn="ctr"/>
            <a:r>
              <a:rPr lang="ru-RU" sz="1400" dirty="0" smtClean="0"/>
              <a:t>Строительный праздник «Крыши» 2500 персон</a:t>
            </a:r>
          </a:p>
          <a:p>
            <a:pPr algn="ctr"/>
            <a:r>
              <a:rPr lang="ru-RU" sz="1400" dirty="0" smtClean="0"/>
              <a:t>Корпоративный шведский стол «</a:t>
            </a:r>
            <a:r>
              <a:rPr lang="en-US" sz="1400" dirty="0" smtClean="0"/>
              <a:t>Beach</a:t>
            </a:r>
            <a:r>
              <a:rPr lang="ru-RU" sz="1400" dirty="0" smtClean="0"/>
              <a:t>-</a:t>
            </a:r>
            <a:r>
              <a:rPr lang="en-US" sz="1400" dirty="0" smtClean="0"/>
              <a:t>party</a:t>
            </a:r>
            <a:r>
              <a:rPr lang="ru-RU" sz="1400" dirty="0" smtClean="0"/>
              <a:t>»</a:t>
            </a:r>
            <a:r>
              <a:rPr lang="en-US" sz="1400" dirty="0" smtClean="0"/>
              <a:t> </a:t>
            </a:r>
            <a:r>
              <a:rPr lang="ru-RU" sz="1400" dirty="0" smtClean="0"/>
              <a:t>в Клубе «Воздух» 400 персон</a:t>
            </a:r>
          </a:p>
          <a:p>
            <a:pPr algn="ctr"/>
            <a:r>
              <a:rPr lang="ru-RU" sz="1400" dirty="0" smtClean="0"/>
              <a:t>Корпоративный  банкет «Оскар</a:t>
            </a:r>
            <a:r>
              <a:rPr lang="en-US" sz="1400" dirty="0" smtClean="0"/>
              <a:t>-party</a:t>
            </a:r>
            <a:r>
              <a:rPr lang="ru-RU" sz="1400" dirty="0" smtClean="0"/>
              <a:t>» на К-2 </a:t>
            </a:r>
            <a:r>
              <a:rPr lang="en-US" sz="1400" dirty="0" smtClean="0"/>
              <a:t> </a:t>
            </a:r>
            <a:r>
              <a:rPr lang="ru-RU" sz="1400" dirty="0" smtClean="0"/>
              <a:t>500 персон</a:t>
            </a:r>
          </a:p>
          <a:p>
            <a:pPr algn="ctr"/>
            <a:r>
              <a:rPr lang="ru-RU" sz="1400" dirty="0" smtClean="0"/>
              <a:t>Открытие и презентация «Меги» - 300 персон</a:t>
            </a:r>
            <a:r>
              <a:rPr lang="en-US" sz="1400" dirty="0" smtClean="0"/>
              <a:t> </a:t>
            </a:r>
            <a:r>
              <a:rPr lang="ru-RU" sz="1400" dirty="0" smtClean="0"/>
              <a:t>и другие мероприятия</a:t>
            </a:r>
            <a:endParaRPr lang="ru-RU" sz="1400" dirty="0"/>
          </a:p>
        </p:txBody>
      </p:sp>
      <p:pic>
        <p:nvPicPr>
          <p:cNvPr id="9" name="Рисунок 8" descr="бел скатерть,наперон и ст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857760"/>
            <a:ext cx="2857520" cy="1857388"/>
          </a:xfrm>
          <a:prstGeom prst="rect">
            <a:avLst/>
          </a:prstGeom>
        </p:spPr>
      </p:pic>
      <p:pic>
        <p:nvPicPr>
          <p:cNvPr id="11" name="Рисунок 10" descr="Белое и листь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928933"/>
            <a:ext cx="2857520" cy="1832949"/>
          </a:xfrm>
          <a:prstGeom prst="rect">
            <a:avLst/>
          </a:prstGeom>
        </p:spPr>
      </p:pic>
      <p:pic>
        <p:nvPicPr>
          <p:cNvPr id="12" name="Рисунок 11" descr="2006-11-17 0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4857760"/>
            <a:ext cx="2667019" cy="1839528"/>
          </a:xfrm>
          <a:prstGeom prst="rect">
            <a:avLst/>
          </a:prstGeom>
        </p:spPr>
      </p:pic>
      <p:pic>
        <p:nvPicPr>
          <p:cNvPr id="13" name="Рисунок 12" descr="МЕГАИКЕА 0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2928934"/>
            <a:ext cx="2643206" cy="1815366"/>
          </a:xfrm>
          <a:prstGeom prst="rect">
            <a:avLst/>
          </a:prstGeom>
        </p:spPr>
      </p:pic>
      <p:pic>
        <p:nvPicPr>
          <p:cNvPr id="14" name="Рисунок 13" descr="IMG_00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928934"/>
            <a:ext cx="2857488" cy="1904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IMG_1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5214942" cy="3476628"/>
          </a:xfrm>
          <a:prstGeom prst="rect">
            <a:avLst/>
          </a:prstGeom>
        </p:spPr>
      </p:pic>
      <p:pic>
        <p:nvPicPr>
          <p:cNvPr id="9" name="Содержимое 8" descr="IMG_15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521311" y="1643050"/>
            <a:ext cx="3333773" cy="5000660"/>
          </a:xfrm>
        </p:spPr>
      </p:pic>
      <p:pic>
        <p:nvPicPr>
          <p:cNvPr id="10" name="Рисунок 9" descr="top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664481"/>
            <a:ext cx="2000264" cy="1400185"/>
          </a:xfrm>
          <a:prstGeom prst="rect">
            <a:avLst/>
          </a:prstGeom>
        </p:spPr>
      </p:pic>
      <p:pic>
        <p:nvPicPr>
          <p:cNvPr id="11" name="Рисунок 10" descr="DSC0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211" y="142852"/>
            <a:ext cx="1505101" cy="1000132"/>
          </a:xfrm>
          <a:prstGeom prst="rect">
            <a:avLst/>
          </a:prstGeom>
        </p:spPr>
      </p:pic>
      <p:pic>
        <p:nvPicPr>
          <p:cNvPr id="12" name="Рисунок 11" descr="DSC00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142852"/>
            <a:ext cx="664583" cy="1000132"/>
          </a:xfrm>
          <a:prstGeom prst="rect">
            <a:avLst/>
          </a:prstGeom>
        </p:spPr>
      </p:pic>
      <p:pic>
        <p:nvPicPr>
          <p:cNvPr id="13" name="Рисунок 12" descr="DSC000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142852"/>
            <a:ext cx="1504401" cy="999667"/>
          </a:xfrm>
          <a:prstGeom prst="rect">
            <a:avLst/>
          </a:prstGeom>
        </p:spPr>
      </p:pic>
      <p:pic>
        <p:nvPicPr>
          <p:cNvPr id="14" name="Рисунок 13" descr="DSC000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142852"/>
            <a:ext cx="664567" cy="1000108"/>
          </a:xfrm>
          <a:prstGeom prst="rect">
            <a:avLst/>
          </a:prstGeom>
        </p:spPr>
      </p:pic>
      <p:pic>
        <p:nvPicPr>
          <p:cNvPr id="15" name="Рисунок 14" descr="DSC000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142852"/>
            <a:ext cx="635479" cy="956334"/>
          </a:xfrm>
          <a:prstGeom prst="rect">
            <a:avLst/>
          </a:prstGeom>
        </p:spPr>
      </p:pic>
      <p:pic>
        <p:nvPicPr>
          <p:cNvPr id="16" name="Рисунок 15" descr="DSC0004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00958" y="142852"/>
            <a:ext cx="1454292" cy="966370"/>
          </a:xfrm>
          <a:prstGeom prst="rect">
            <a:avLst/>
          </a:prstGeom>
        </p:spPr>
      </p:pic>
      <p:pic>
        <p:nvPicPr>
          <p:cNvPr id="17" name="Рисунок 16" descr="DSC0004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142852"/>
            <a:ext cx="1469033" cy="976164"/>
          </a:xfrm>
          <a:prstGeom prst="rect">
            <a:avLst/>
          </a:prstGeom>
        </p:spPr>
      </p:pic>
      <p:pic>
        <p:nvPicPr>
          <p:cNvPr id="18" name="Рисунок 17" descr="DSCN299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282" y="1643050"/>
            <a:ext cx="1071570" cy="1428760"/>
          </a:xfrm>
          <a:prstGeom prst="rect">
            <a:avLst/>
          </a:prstGeom>
        </p:spPr>
      </p:pic>
      <p:pic>
        <p:nvPicPr>
          <p:cNvPr id="19" name="Рисунок 18" descr="IMG_153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04290" y="1643050"/>
            <a:ext cx="1917546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Почетные граждане Санкт-Петербурга </a:t>
            </a:r>
            <a:endParaRPr lang="ru-RU" sz="2800" dirty="0"/>
          </a:p>
        </p:txBody>
      </p:sp>
      <p:pic>
        <p:nvPicPr>
          <p:cNvPr id="5" name="Рисунок 4" descr="DSC01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4214818"/>
            <a:ext cx="1709377" cy="2357430"/>
          </a:xfrm>
          <a:prstGeom prst="rect">
            <a:avLst/>
          </a:prstGeom>
        </p:spPr>
      </p:pic>
      <p:pic>
        <p:nvPicPr>
          <p:cNvPr id="6" name="Рисунок 5" descr="i 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214818"/>
            <a:ext cx="1768091" cy="2357454"/>
          </a:xfrm>
          <a:prstGeom prst="rect">
            <a:avLst/>
          </a:prstGeom>
        </p:spPr>
      </p:pic>
      <p:pic>
        <p:nvPicPr>
          <p:cNvPr id="8" name="Рисунок 7" descr="IMG_1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14818"/>
            <a:ext cx="1714512" cy="2357454"/>
          </a:xfrm>
          <a:prstGeom prst="rect">
            <a:avLst/>
          </a:prstGeom>
        </p:spPr>
      </p:pic>
      <p:pic>
        <p:nvPicPr>
          <p:cNvPr id="10" name="Содержимое 9" descr="DSC01724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4893471" y="4536289"/>
            <a:ext cx="2357454" cy="1714512"/>
          </a:xfrm>
        </p:spPr>
      </p:pic>
      <p:pic>
        <p:nvPicPr>
          <p:cNvPr id="1028" name="Picture 4" descr="http://www.baltic-catering.ru/images/bobrov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214554"/>
            <a:ext cx="1428760" cy="1785950"/>
          </a:xfrm>
          <a:prstGeom prst="rect">
            <a:avLst/>
          </a:prstGeom>
          <a:noFill/>
        </p:spPr>
      </p:pic>
      <p:pic>
        <p:nvPicPr>
          <p:cNvPr id="13" name="Рисунок 12" descr="Irina_Bogachyo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2214554"/>
            <a:ext cx="1089238" cy="1762904"/>
          </a:xfrm>
          <a:prstGeom prst="rect">
            <a:avLst/>
          </a:prstGeom>
        </p:spPr>
      </p:pic>
      <p:pic>
        <p:nvPicPr>
          <p:cNvPr id="1032" name="Picture 8" descr="Почётный гражданин Санкт-Петербурга Алиса Бруновна Фрейндлих, фото Светланы Фалдино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14554"/>
            <a:ext cx="1857388" cy="1785950"/>
          </a:xfrm>
          <a:prstGeom prst="rect">
            <a:avLst/>
          </a:prstGeom>
          <a:noFill/>
        </p:spPr>
      </p:pic>
      <p:pic>
        <p:nvPicPr>
          <p:cNvPr id="1034" name="Picture 10" descr="Почётный гражданин Санкт-Петербурга Тамара Николаевна Москвина (фото: А.В.Фалдин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214554"/>
            <a:ext cx="2517308" cy="17145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43108" y="171448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Многолетнее разноплановое сотрудничество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319</TotalTime>
  <Words>522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Baltic catering group Балтик  Кейтеринг    Групп</vt:lpstr>
      <vt:lpstr>Вы с нами, мы с Вами, мы вместе!*</vt:lpstr>
      <vt:lpstr>1. О компании BCG. Мы с Вами!</vt:lpstr>
      <vt:lpstr>2. BCG- Вы с нами! Услуги.</vt:lpstr>
      <vt:lpstr>3. Успехи BCG – мы вместе!</vt:lpstr>
      <vt:lpstr>Клиент BCG                                           Партнер BCG </vt:lpstr>
      <vt:lpstr>.</vt:lpstr>
      <vt:lpstr>.</vt:lpstr>
      <vt:lpstr>Почетные граждане Санкт-Петербурга </vt:lpstr>
      <vt:lpstr>ОАО «Ростелеком»</vt:lpstr>
      <vt:lpstr>ITE Primexpo</vt:lpstr>
      <vt:lpstr>BCG для Вас</vt:lpstr>
      <vt:lpstr>О сотрудничестве с нами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Baltic catering group Балтик  Кейтеринг    Групп</dc:title>
  <dc:creator>admin</dc:creator>
  <cp:lastModifiedBy>user</cp:lastModifiedBy>
  <cp:revision>43</cp:revision>
  <dcterms:created xsi:type="dcterms:W3CDTF">2014-04-04T10:08:00Z</dcterms:created>
  <dcterms:modified xsi:type="dcterms:W3CDTF">2017-02-08T10:25:55Z</dcterms:modified>
</cp:coreProperties>
</file>